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62" r:id="rId2"/>
    <p:sldId id="786" r:id="rId3"/>
    <p:sldId id="790" r:id="rId4"/>
    <p:sldId id="787" r:id="rId5"/>
    <p:sldId id="789" r:id="rId6"/>
    <p:sldId id="795" r:id="rId7"/>
    <p:sldId id="791" r:id="rId8"/>
    <p:sldId id="796" r:id="rId9"/>
    <p:sldId id="792" r:id="rId10"/>
    <p:sldId id="797" r:id="rId11"/>
    <p:sldId id="793" r:id="rId12"/>
    <p:sldId id="799" r:id="rId13"/>
    <p:sldId id="794" r:id="rId14"/>
    <p:sldId id="798" r:id="rId15"/>
    <p:sldId id="785" r:id="rId16"/>
    <p:sldId id="784" r:id="rId17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1B"/>
    <a:srgbClr val="AAAC28"/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46" autoAdjust="0"/>
    <p:restoredTop sz="83609" autoAdjust="0"/>
  </p:normalViewPr>
  <p:slideViewPr>
    <p:cSldViewPr>
      <p:cViewPr>
        <p:scale>
          <a:sx n="100" d="100"/>
          <a:sy n="100" d="100"/>
        </p:scale>
        <p:origin x="-784" y="-8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29/08/2012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Which events are joint actions?  Nearly all philosophers and quite a few psychologists have assumed that this question can be fully answered by appeal to a special kind of intention,</a:t>
            </a:r>
            <a:r>
              <a:rPr lang="en-US" baseline="0" dirty="0" smtClean="0"/>
              <a:t> often</a:t>
            </a:r>
            <a:r>
              <a:rPr lang="en-US" dirty="0" smtClean="0"/>
              <a:t> called</a:t>
            </a:r>
            <a:r>
              <a:rPr lang="en-US" baseline="0" dirty="0" smtClean="0"/>
              <a:t> </a:t>
            </a:r>
            <a:r>
              <a:rPr lang="en-US" dirty="0" smtClean="0"/>
              <a:t>shared intention.  According</a:t>
            </a:r>
            <a:r>
              <a:rPr lang="en-US" baseline="0" dirty="0" smtClean="0"/>
              <a:t> to them, for an event to be a joint action is for it to stand in an appropriate relation to a shared intention.  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7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8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path path="rect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0" y="0"/>
              <a:ext cx="2267744" cy="68580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29000">
                  <a:schemeClr val="tx1">
                    <a:alpha val="6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pic>
        <p:nvPicPr>
          <p:cNvPr id="3" name="Picture 2" descr="DSC_AB_3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DSC_AB_3210-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-36512" y="44765"/>
            <a:ext cx="4608512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Intention and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-5509120" y="476813"/>
            <a:ext cx="12917959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Motor Representation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02528" y="950624"/>
            <a:ext cx="4381640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in Joint Action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755576" y="1476072"/>
            <a:ext cx="532859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sz="3200" i="0" dirty="0" err="1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s.butterfill@warwick.ac.uk</a:t>
            </a:r>
            <a:endParaRPr lang="en-GB" sz="3200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  <p:pic>
        <p:nvPicPr>
          <p:cNvPr id="12" name="Picture 10" descr="DSC_AA_3213_s"/>
          <p:cNvPicPr>
            <a:picLocks noChangeAspect="1" noChangeArrowheads="1"/>
          </p:cNvPicPr>
          <p:nvPr/>
        </p:nvPicPr>
        <p:blipFill>
          <a:blip r:embed="rId6">
            <a:lum bright="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45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4292600"/>
            <a:ext cx="5940425" cy="1873250"/>
          </a:xfrm>
          <a:prstGeom prst="rect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i="0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68313" y="4437063"/>
            <a:ext cx="619192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  <a:t>Motor Representation </a:t>
            </a:r>
            <a:b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</a:br>
            <a: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  <a:t>and Shared Intention</a:t>
            </a:r>
            <a:b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</a:br>
            <a:r>
              <a:rPr lang="en-GB" sz="2400" i="0" dirty="0" err="1" smtClean="0">
                <a:effectLst>
                  <a:glow rad="101600">
                    <a:srgbClr val="000000"/>
                  </a:glow>
                </a:effectLst>
              </a:rPr>
              <a:t>s.butterfill</a:t>
            </a:r>
            <a:r>
              <a:rPr lang="en-GB" sz="2400" i="0" dirty="0" err="1">
                <a:effectLst>
                  <a:glow rad="101600">
                    <a:srgbClr val="000000"/>
                  </a:glow>
                </a:effectLst>
              </a:rPr>
              <a:t>@</a:t>
            </a:r>
            <a:r>
              <a:rPr lang="en-GB" sz="2400" i="0" dirty="0" err="1" smtClean="0">
                <a:effectLst>
                  <a:glow rad="101600">
                    <a:srgbClr val="000000"/>
                  </a:glow>
                </a:effectLst>
              </a:rPr>
              <a:t>warwick.ac.uk</a:t>
            </a:r>
            <a:endParaRPr lang="en-GB" sz="2400" i="0" dirty="0">
              <a:effectLst>
                <a:glow rad="101600">
                  <a:srgbClr val="000000"/>
                </a:glow>
              </a:effectLst>
            </a:endParaRPr>
          </a:p>
        </p:txBody>
      </p:sp>
      <p:pic>
        <p:nvPicPr>
          <p:cNvPr id="15" name="Picture 22" descr="P71807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"/>
          <a:stretch>
            <a:fillRect/>
          </a:stretch>
        </p:blipFill>
        <p:spPr bwMode="auto">
          <a:xfrm>
            <a:off x="0" y="0"/>
            <a:ext cx="9144000" cy="68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55576" y="260648"/>
            <a:ext cx="806489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  <a:t>Representing Beliefs, Perspectives &amp; Counterfactuals: </a:t>
            </a:r>
            <a:b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</a:br>
            <a: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  <a:t>A Puzzle</a:t>
            </a:r>
            <a:endParaRPr lang="en-GB" sz="4200" i="0" dirty="0">
              <a:effectLst>
                <a:glow rad="101600">
                  <a:srgbClr val="000000">
                    <a:alpha val="75000"/>
                  </a:srgbClr>
                </a:glow>
              </a:effectLst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4391025" y="5472113"/>
            <a:ext cx="4637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3000" i="0" dirty="0" err="1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s.butterfill@warwick.ac.uk</a:t>
            </a:r>
            <a:r>
              <a:rPr lang="en-GB" sz="3000" dirty="0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464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</a:t>
            </a:r>
            <a:r>
              <a:rPr lang="en-US" i="0" strike="sngStrike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implicitly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strike="sngStrike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explicitly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8494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005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>
              <a:alpha val="2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8456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3608" y="1124744"/>
            <a:ext cx="936104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92080" y="764704"/>
            <a:ext cx="158417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43608" y="2492896"/>
            <a:ext cx="208823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84168" y="2132856"/>
            <a:ext cx="136815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4957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using a comparatively simple measure and in a modular process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and in a non-modular process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2049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1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1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Infants </a:t>
            </a:r>
            <a:r>
              <a:rPr lang="en-US" i="0" dirty="0">
                <a:effectLst/>
              </a:rPr>
              <a:t>can represent false beliefs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simple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 smtClean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2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</a:rPr>
              <a:t>Being </a:t>
            </a:r>
            <a:r>
              <a:rPr lang="en-US" i="0" dirty="0">
                <a:effectLst/>
              </a:rPr>
              <a:t>able to represent false beliefs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sophisticated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non-modular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 </a:t>
            </a:r>
            <a:r>
              <a:rPr lang="en-US" i="0" dirty="0">
                <a:effectLst/>
              </a:rPr>
              <a:t>involves 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Infants 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</a:t>
            </a:r>
            <a:r>
              <a:rPr lang="en-US" i="0" dirty="0" smtClean="0">
                <a:effectLst/>
              </a:rPr>
              <a:t>well over one </a:t>
            </a:r>
            <a:r>
              <a:rPr lang="en-US" i="0" dirty="0">
                <a:effectLst/>
              </a:rPr>
              <a:t>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255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1’’’ Infants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can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simple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2’’’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sophisticated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non-modular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involves being able to 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3’’’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Infants cannot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well over one year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old.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45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6" name="Down Arrow 5"/>
          <p:cNvSpPr/>
          <p:nvPr/>
        </p:nvSpPr>
        <p:spPr bwMode="auto">
          <a:xfrm>
            <a:off x="2051720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779912" y="2492896"/>
            <a:ext cx="187220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representing a false belief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6516216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03648" y="2204864"/>
            <a:ext cx="1872208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processing a perspective difference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4436368" y="3581400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52120" y="2390831"/>
            <a:ext cx="223224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reasoning counterfactually</a:t>
            </a:r>
          </a:p>
        </p:txBody>
      </p:sp>
    </p:spTree>
    <p:extLst>
      <p:ext uri="{BB962C8B-B14F-4D97-AF65-F5344CB8AC3E}">
        <p14:creationId xmlns:p14="http://schemas.microsoft.com/office/powerpoint/2010/main" val="1893804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52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332656"/>
            <a:ext cx="9144000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effectLst/>
              </a:rPr>
              <a:t>2. </a:t>
            </a:r>
            <a:r>
              <a:rPr lang="en-US" i="0" dirty="0">
                <a:effectLst/>
              </a:rPr>
              <a:t>Being able to represent false beliefs </a:t>
            </a:r>
            <a:r>
              <a:rPr lang="en-US" i="0" dirty="0" smtClean="0">
                <a:effectLst/>
              </a:rPr>
              <a:t>involves </a:t>
            </a:r>
            <a:r>
              <a:rPr lang="en-US" i="0" dirty="0">
                <a:effectLst/>
              </a:rPr>
              <a:t>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5272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2708920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well over one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year old. 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771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1412776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2992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5040560" cy="5449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Children tend to pass them some time after their third birthday.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pass these tasks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has a protracted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developmental course stretching over months if not years.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correlated with developments in executive function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language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facilitated by explicit training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environmental factors such as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siblings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succeed on these tasks typically emerge from extensive participation in social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interactions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1814" y="2852936"/>
            <a:ext cx="1136570" cy="430887"/>
          </a:xfrm>
          <a:prstGeom prst="rect">
            <a:avLst/>
          </a:prstGeom>
          <a:solidFill>
            <a:schemeClr val="tx1"/>
          </a:solidFill>
          <a:effectLst>
            <a:glow rad="1905000">
              <a:schemeClr val="tx1"/>
            </a:glow>
          </a:effectLst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A-tasks</a:t>
            </a:r>
            <a:endParaRPr lang="en-US" b="1" i="0" dirty="0"/>
          </a:p>
        </p:txBody>
      </p:sp>
      <p:sp>
        <p:nvSpPr>
          <p:cNvPr id="5" name="Right Brace 4"/>
          <p:cNvSpPr/>
          <p:nvPr/>
        </p:nvSpPr>
        <p:spPr bwMode="auto">
          <a:xfrm>
            <a:off x="6171734" y="620688"/>
            <a:ext cx="504056" cy="4896544"/>
          </a:xfrm>
          <a:prstGeom prst="rightBrace">
            <a:avLst>
              <a:gd name="adj1" fmla="val 36869"/>
              <a:gd name="adj2" fmla="val 50252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84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177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5292080" y="476672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412776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implicitly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explicitly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91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56526</TotalTime>
  <Words>737</Words>
  <Application>Microsoft Macintosh PowerPoint</Application>
  <PresentationFormat>On-screen Show (4:3)</PresentationFormat>
  <Paragraphs>98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2094</cp:revision>
  <cp:lastPrinted>2011-06-06T00:11:55Z</cp:lastPrinted>
  <dcterms:created xsi:type="dcterms:W3CDTF">2010-11-22T10:27:15Z</dcterms:created>
  <dcterms:modified xsi:type="dcterms:W3CDTF">2012-08-29T18:27:33Z</dcterms:modified>
  <cp:category/>
</cp:coreProperties>
</file>